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076138097" r:id="rId5"/>
    <p:sldId id="277" r:id="rId6"/>
    <p:sldId id="526" r:id="rId7"/>
    <p:sldId id="527" r:id="rId8"/>
    <p:sldId id="528" r:id="rId9"/>
    <p:sldId id="525" r:id="rId10"/>
    <p:sldId id="524" r:id="rId11"/>
    <p:sldId id="257" r:id="rId12"/>
    <p:sldId id="529" r:id="rId13"/>
    <p:sldId id="513" r:id="rId14"/>
    <p:sldId id="514" r:id="rId15"/>
    <p:sldId id="523" r:id="rId16"/>
    <p:sldId id="530" r:id="rId17"/>
    <p:sldId id="532" r:id="rId18"/>
    <p:sldId id="531" r:id="rId19"/>
    <p:sldId id="261" r:id="rId20"/>
    <p:sldId id="2076138094" r:id="rId21"/>
    <p:sldId id="515" r:id="rId22"/>
    <p:sldId id="516" r:id="rId23"/>
    <p:sldId id="517" r:id="rId24"/>
    <p:sldId id="519" r:id="rId25"/>
    <p:sldId id="522" r:id="rId26"/>
    <p:sldId id="2076138095" r:id="rId27"/>
    <p:sldId id="289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DBBA4-76B7-9CBD-2EDF-1D20AD79F1CA}" v="187" dt="2022-10-20T06:14:43.830"/>
    <p1510:client id="{7ED7EE1D-2694-4AC3-B670-528B76ECF730}" v="6" dt="2022-10-21T06:18:50.959"/>
    <p1510:client id="{8175BD07-161A-4001-92E9-067D8F1CA920}" v="20" dt="2022-11-07T10:48:27.887"/>
    <p1510:client id="{F56D47DA-58E0-4820-A48C-DBBC2177E251}" v="733" dt="2022-11-07T11:49:44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9"/>
    <p:restoredTop sz="94729"/>
  </p:normalViewPr>
  <p:slideViewPr>
    <p:cSldViewPr snapToGrid="0">
      <p:cViewPr varScale="1">
        <p:scale>
          <a:sx n="105" d="100"/>
          <a:sy n="105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0D251-BE33-F442-9258-C66011E36877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AA863-EC41-DD46-B4EF-4FEA292B3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742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AA863-EC41-DD46-B4EF-4FEA292B3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25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B91A-0DCA-0F42-9103-6F738E31B34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0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9BB8F-3F37-FE45-A3DD-067175EEEC9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452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9BB8F-3F37-FE45-A3DD-067175EEEC9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143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9BB8F-3F37-FE45-A3DD-067175EEEC9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59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DB91A-0DCA-0F42-9103-6F738E31B34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98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 </a:t>
            </a:r>
            <a:r>
              <a:rPr lang="en-US" err="1"/>
              <a:t>specifikation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beskriver</a:t>
            </a:r>
            <a:r>
              <a:rPr lang="en-US"/>
              <a:t> dataset för </a:t>
            </a:r>
            <a:r>
              <a:rPr lang="en-US" err="1"/>
              <a:t>öppna</a:t>
            </a:r>
            <a:r>
              <a:rPr lang="en-US"/>
              <a:t> data </a:t>
            </a:r>
            <a:r>
              <a:rPr lang="en-US" err="1"/>
              <a:t>inom</a:t>
            </a:r>
            <a:r>
              <a:rPr lang="en-US"/>
              <a:t> den </a:t>
            </a:r>
            <a:r>
              <a:rPr lang="en-US" err="1"/>
              <a:t>offentliga</a:t>
            </a:r>
            <a:r>
              <a:rPr lang="en-US"/>
              <a:t> </a:t>
            </a:r>
            <a:r>
              <a:rPr lang="en-US" err="1"/>
              <a:t>sektorn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EU.17 </a:t>
            </a:r>
            <a:r>
              <a:rPr lang="en-US" err="1"/>
              <a:t>Visionen</a:t>
            </a:r>
            <a:r>
              <a:rPr lang="en-US"/>
              <a:t> </a:t>
            </a:r>
            <a:r>
              <a:rPr lang="en-US" err="1"/>
              <a:t>är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specifikationen</a:t>
            </a:r>
            <a:r>
              <a:rPr lang="en-US"/>
              <a:t> ska </a:t>
            </a:r>
            <a:r>
              <a:rPr lang="en-US" err="1"/>
              <a:t>göra</a:t>
            </a:r>
            <a:r>
              <a:rPr lang="en-US"/>
              <a:t> det </a:t>
            </a:r>
            <a:r>
              <a:rPr lang="en-US" err="1"/>
              <a:t>möjligt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göra</a:t>
            </a:r>
            <a:r>
              <a:rPr lang="en-US"/>
              <a:t> </a:t>
            </a:r>
            <a:r>
              <a:rPr lang="en-US" err="1"/>
              <a:t>datasökningar</a:t>
            </a:r>
            <a:r>
              <a:rPr lang="en-US"/>
              <a:t> </a:t>
            </a:r>
            <a:r>
              <a:rPr lang="en-US" err="1"/>
              <a:t>mellan</a:t>
            </a:r>
            <a:r>
              <a:rPr lang="en-US"/>
              <a:t> </a:t>
            </a:r>
            <a:r>
              <a:rPr lang="en-US" err="1"/>
              <a:t>olika</a:t>
            </a:r>
            <a:r>
              <a:rPr lang="en-US"/>
              <a:t> </a:t>
            </a:r>
            <a:r>
              <a:rPr lang="en-US" err="1"/>
              <a:t>portaler</a:t>
            </a:r>
            <a:r>
              <a:rPr lang="en-US"/>
              <a:t>, </a:t>
            </a:r>
            <a:r>
              <a:rPr lang="en-US" err="1"/>
              <a:t>vilket</a:t>
            </a:r>
            <a:r>
              <a:rPr lang="en-US"/>
              <a:t> ska </a:t>
            </a:r>
            <a:r>
              <a:rPr lang="en-US" err="1"/>
              <a:t>leda</a:t>
            </a:r>
            <a:r>
              <a:rPr lang="en-US"/>
              <a:t> till </a:t>
            </a:r>
            <a:r>
              <a:rPr lang="en-US" err="1"/>
              <a:t>bättre</a:t>
            </a:r>
            <a:r>
              <a:rPr lang="en-US"/>
              <a:t> </a:t>
            </a:r>
            <a:r>
              <a:rPr lang="en-US" err="1"/>
              <a:t>användning</a:t>
            </a:r>
            <a:r>
              <a:rPr lang="en-US"/>
              <a:t> av </a:t>
            </a:r>
            <a:r>
              <a:rPr lang="en-US" err="1"/>
              <a:t>offentliga</a:t>
            </a:r>
            <a:r>
              <a:rPr lang="en-US"/>
              <a:t> data.</a:t>
            </a:r>
          </a:p>
          <a:p>
            <a:r>
              <a:rPr lang="en-US" err="1">
                <a:cs typeface="Calibri"/>
              </a:rPr>
              <a:t>Specifikationen</a:t>
            </a:r>
            <a:r>
              <a:rPr lang="en-US">
                <a:cs typeface="Calibri"/>
              </a:rPr>
              <a:t> ska </a:t>
            </a:r>
            <a:r>
              <a:rPr lang="en-US" err="1">
                <a:cs typeface="Calibri"/>
              </a:rPr>
              <a:t>beskriva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datastet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göra</a:t>
            </a:r>
            <a:r>
              <a:rPr lang="en-US">
                <a:cs typeface="Calibri"/>
              </a:rPr>
              <a:t> det </a:t>
            </a:r>
            <a:r>
              <a:rPr lang="en-US" err="1">
                <a:cs typeface="Calibri"/>
              </a:rPr>
              <a:t>möjligt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göra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datasökningar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mellan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olika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portaler</a:t>
            </a:r>
            <a:r>
              <a:rPr lang="en-US">
                <a:cs typeface="Calibri"/>
              </a:rPr>
              <a:t>, det ska </a:t>
            </a:r>
            <a:r>
              <a:rPr lang="en-US" err="1">
                <a:cs typeface="Calibri"/>
              </a:rPr>
              <a:t>helt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enkelt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leda</a:t>
            </a:r>
            <a:r>
              <a:rPr lang="en-US">
                <a:cs typeface="Calibri"/>
              </a:rPr>
              <a:t> till </a:t>
            </a:r>
            <a:r>
              <a:rPr lang="en-US" err="1">
                <a:cs typeface="Calibri"/>
              </a:rPr>
              <a:t>bättre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användning</a:t>
            </a:r>
            <a:r>
              <a:rPr lang="en-US">
                <a:cs typeface="Calibri"/>
              </a:rPr>
              <a:t> av data.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det ska </a:t>
            </a:r>
            <a:r>
              <a:rPr lang="en-US" err="1">
                <a:cs typeface="Calibri"/>
              </a:rPr>
              <a:t>vara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sökbart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AA863-EC41-DD46-B4EF-4FEA292B3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06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A9D013-105B-A1A2-4C70-FFBD92CB2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49DDA86-5D63-1A9F-C23C-177C4F978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19CC19-B2A4-5180-7165-506DF2AE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593CEC-918F-AEF9-2E3B-0ABBECF4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046156-6FEE-804B-00E2-7E36C0F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91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D6CA6D-ABDF-0B93-60C6-1A3BF3F7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DC1B5D-27BC-5B09-AA9F-D2CC4FBE5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E96635-C711-2732-46C7-83635BD8D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98AB12-27B0-2058-59FF-E0752F49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EBFE4F-8A55-FE5B-E994-03D4E07F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40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234B18F-D94F-86FF-1893-E94F29B7B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C6F52AC-B116-40F5-1757-B3C394993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E14E05-7127-0F44-3500-E84CA92F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74D126-10A5-37AB-1D71-DC2ED856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EACD3C-8A48-39D5-88A1-191911A6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288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500066-4B33-ADE0-5323-26A75D2C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D90935-7CA7-D0A8-BA81-9E71206BA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795779-5794-9684-4363-D83BC4F6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9ADA49-8944-BDDF-8E5E-7C02F548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B5C8C9-4B89-8573-9CA6-00AFB71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364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85DC2D-4E31-05C0-2B78-9887EF4E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760DB8-BB87-F0DB-9B89-EF5234904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DD27AC-1AA1-8B2E-E199-6ECCE375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446F65-914D-AC06-2F69-91C7841E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36115F-BFD8-FB87-C16D-9D4E2F75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0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2F52C-7960-DFC9-CD7C-7B3F0E21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9D5655-7A24-C0F5-F96B-3C30DB2B4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F21586-DF3C-1E47-1B6B-B8890AA0E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1554D9F-3F8D-BAFB-5408-7FEF5BE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C43B0AB-0F1F-1B14-7C88-54D07C67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8D6CBF1-D9B5-C99B-FD21-0D7E2DA7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6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163FCD-70DF-06AD-BF1D-23D46F5D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96955F-2832-B050-AA3B-2480EF25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B3CABCC-2E81-B5B5-BE6A-00B597163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F644947-7817-2A6B-CA70-7464F5BF2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ACCB9B7-6A9B-E117-250A-05A63948A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722391E-41BD-0890-4666-9E5A7105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FD2447D-5726-A4BF-37C9-FBF97655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E135DD9-5EC2-E51A-586A-6D21DE4A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911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7D67E9-6E2D-D602-04B4-D6062977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9726478-F3E4-73BC-90B6-3081AFF2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AF6EAD-F364-C043-A95C-B2676812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FA98ACB-0D40-0EBA-5CA6-3CFE8D15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118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0C5440-5A0D-D4D0-04B2-EF78B8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613508D-DFE1-E430-B4D9-AA0A59B9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4B09B1B-93F7-1D49-C8E8-F8AE131D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13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205117-CB1B-57C0-9971-5C36965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196097-7486-8E1F-74D9-6D5763C4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D0EFB4-1897-5BDF-7AC1-80088EBAA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A1D11E2-89BD-E883-BC1F-8B78F2E8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8B445E-F821-BC5E-4EC0-977731E0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DD2589-88D2-E8A6-7265-21DE34A9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0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F08FBA-0778-BB71-1A62-A44C906A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9928192-5055-4E41-BD1E-6E6CF14DA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5F163C-B894-E438-827C-211B8B9D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005803C-70F4-FDC8-9096-75A4A54C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9806D5E-F7CB-CAD0-69B6-C752209B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80C1C7-DEB2-05AC-F9DD-E11FD022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892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D5D4B75-9B29-A63D-5971-EE0974F6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54B5DE-8593-0DE8-C4BF-FE6C5CAE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A2EA6C-5866-CA0C-9EAC-1656A3C40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7DC34-74BA-154F-B972-2EFA46762940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C73FB2-7455-9028-578D-96DC685E5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671BCB1-0B38-6A1E-D028-DCCF5D11E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592BA-FEBC-404D-9B10-91D4A7544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9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D10318C7-B181-559B-96BA-56C4F470E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5" y="-7497"/>
            <a:ext cx="12199084" cy="69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5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B94AFD-604C-B742-806C-A35F5D03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43385"/>
            <a:ext cx="10515600" cy="38095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000" dirty="0">
                <a:latin typeface="Poppins"/>
                <a:cs typeface="Poppins"/>
              </a:rPr>
              <a:t>Metadata av leverantörsfakturor publicerade som öppna data enligt nationell specifikation.</a:t>
            </a:r>
            <a:endParaRPr lang="sv-SE" sz="1800" dirty="0">
              <a:latin typeface="Poppins" pitchFamily="2" charset="77"/>
              <a:cs typeface="Poppins" pitchFamily="2" charset="77"/>
            </a:endParaRPr>
          </a:p>
          <a:p>
            <a:pPr lvl="1"/>
            <a:r>
              <a:rPr lang="sv-SE" sz="1600" dirty="0">
                <a:latin typeface="Poppins"/>
                <a:cs typeface="Poppins"/>
              </a:rPr>
              <a:t>Nedladdningsbara filer (.</a:t>
            </a:r>
            <a:r>
              <a:rPr lang="sv-SE" sz="1600" dirty="0" err="1">
                <a:latin typeface="Poppins"/>
                <a:cs typeface="Poppins"/>
              </a:rPr>
              <a:t>csv</a:t>
            </a:r>
            <a:r>
              <a:rPr lang="sv-SE" sz="1600" dirty="0">
                <a:latin typeface="Poppins"/>
                <a:cs typeface="Poppins"/>
              </a:rPr>
              <a:t>) som gör det möjligt att sortera på till exempel kontor, kontogrupper mm.</a:t>
            </a:r>
            <a:endParaRPr lang="sv-SE" sz="1400" dirty="0">
              <a:latin typeface="Poppins" pitchFamily="2" charset="77"/>
              <a:cs typeface="Poppins" pitchFamily="2" charset="77"/>
            </a:endParaRPr>
          </a:p>
          <a:p>
            <a:pPr lvl="1"/>
            <a:r>
              <a:rPr lang="sv-SE" sz="1600" dirty="0">
                <a:latin typeface="Poppins"/>
                <a:cs typeface="Poppins"/>
              </a:rPr>
              <a:t>API finns tillgängligt </a:t>
            </a:r>
            <a:br>
              <a:rPr lang="sv-SE" sz="1400" dirty="0">
                <a:latin typeface="Poppins" pitchFamily="2" charset="77"/>
                <a:cs typeface="Poppins" pitchFamily="2" charset="77"/>
              </a:rPr>
            </a:br>
            <a:endParaRPr lang="sv-SE" sz="1400" dirty="0">
              <a:latin typeface="Poppins" pitchFamily="2" charset="77"/>
              <a:cs typeface="Poppins" pitchFamily="2" charset="77"/>
            </a:endParaRPr>
          </a:p>
          <a:p>
            <a:r>
              <a:rPr lang="sv-SE" sz="2000" dirty="0">
                <a:latin typeface="Poppins"/>
                <a:cs typeface="Poppins"/>
              </a:rPr>
              <a:t>E-tjänst: Effekten av detta blir bland annat att kvaliteten på inkomna förfrågningar blir högre och kostnader/arbetstid för utlämning blir lägre.</a:t>
            </a:r>
          </a:p>
          <a:p>
            <a:pPr marL="457200" lvl="1" indent="0">
              <a:buNone/>
            </a:pPr>
            <a:endParaRPr lang="sv-SE" sz="1200" b="1" dirty="0">
              <a:latin typeface="Poppins"/>
              <a:cs typeface="Poppins"/>
            </a:endParaRPr>
          </a:p>
          <a:p>
            <a:pPr marL="457200" lvl="1" indent="0">
              <a:buNone/>
            </a:pPr>
            <a:endParaRPr lang="sv-SE" sz="1600" b="1" dirty="0">
              <a:latin typeface="Poppins"/>
              <a:cs typeface="Poppins"/>
            </a:endParaRPr>
          </a:p>
          <a:p>
            <a:pPr marL="457200" lvl="1" indent="0">
              <a:buNone/>
            </a:pPr>
            <a:r>
              <a:rPr lang="sv-SE" sz="1600" b="1" dirty="0">
                <a:latin typeface="Poppins"/>
                <a:cs typeface="Poppins"/>
              </a:rPr>
              <a:t>Användaren får snabbare svar och redovisningsenheten sparar tid </a:t>
            </a:r>
            <a:endParaRPr lang="sv-SE" sz="1600" dirty="0">
              <a:latin typeface="Poppins"/>
              <a:cs typeface="Poppins"/>
            </a:endParaRPr>
          </a:p>
          <a:p>
            <a:pPr marL="0" indent="0">
              <a:buNone/>
            </a:pPr>
            <a:endParaRPr lang="sv-SE"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FDB7C7E-CEB2-BE27-FA4B-50ABE5DAB2A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Målbild: Enkelt och snabbt</a:t>
            </a:r>
            <a:endParaRPr lang="sv-SE" sz="3600"/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72D06901-6010-FFA0-E508-17765D118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0FAC88E-22EC-9878-9657-833E3914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01181A-9E4A-A24E-A4E6-9EFCD01E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2000" dirty="0">
                <a:latin typeface="Poppins" pitchFamily="2" charset="77"/>
                <a:cs typeface="Poppins" pitchFamily="2" charset="77"/>
              </a:rPr>
              <a:t>Enbart metadata om fakturorna publiceras, inte några fakturabilder</a:t>
            </a:r>
          </a:p>
          <a:p>
            <a:pPr lvl="1">
              <a:spcBef>
                <a:spcPts val="1200"/>
              </a:spcBef>
            </a:pPr>
            <a:r>
              <a:rPr lang="sv-SE" sz="1600" dirty="0">
                <a:latin typeface="Poppins" pitchFamily="2" charset="77"/>
                <a:cs typeface="Poppins" pitchFamily="2" charset="77"/>
              </a:rPr>
              <a:t>Den som vill se hela fakturabilden begär ut den som offentlig handling i en e-tjänst. </a:t>
            </a:r>
          </a:p>
          <a:p>
            <a:pPr lvl="1">
              <a:spcBef>
                <a:spcPts val="1200"/>
              </a:spcBef>
            </a:pPr>
            <a:r>
              <a:rPr lang="sv-SE" sz="1600" dirty="0">
                <a:latin typeface="Poppins" pitchFamily="2" charset="77"/>
                <a:cs typeface="Poppins" pitchFamily="2" charset="77"/>
              </a:rPr>
              <a:t>Normal sekretessprövning sker.</a:t>
            </a:r>
            <a:br>
              <a:rPr lang="sv-SE" sz="1600" dirty="0">
                <a:latin typeface="Poppins" pitchFamily="2" charset="77"/>
                <a:cs typeface="Poppins" pitchFamily="2" charset="77"/>
              </a:rPr>
            </a:br>
            <a:endParaRPr lang="sv-SE" sz="1600" dirty="0">
              <a:latin typeface="Poppins" pitchFamily="2" charset="77"/>
              <a:cs typeface="Poppins" pitchFamily="2" charset="77"/>
            </a:endParaRPr>
          </a:p>
          <a:p>
            <a:pPr>
              <a:spcBef>
                <a:spcPts val="1200"/>
              </a:spcBef>
            </a:pPr>
            <a:r>
              <a:rPr lang="sv-SE" sz="2000" dirty="0">
                <a:latin typeface="Poppins" pitchFamily="2" charset="77"/>
                <a:cs typeface="Poppins" pitchFamily="2" charset="77"/>
              </a:rPr>
              <a:t>Fakturor med känsliga uppgifter såsom till exempel enskilda firmor där organisationsnummer är personnummer eller socialtjänstens fakturor innehållandes personnummer mm gallras bort eller maskeras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1D015C6-FB05-4C62-0E0E-69384336755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Begränsningar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0B468A2E-29D9-2850-7652-BEFF8C83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49A5806-EE87-0EB6-CF79-E78F42BDF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1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245568-66B3-D8A2-FE8D-DEDBE9814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34911"/>
            <a:ext cx="8074306" cy="3189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600"/>
              </a:spcBef>
            </a:pPr>
            <a:r>
              <a:rPr lang="sv-SE" sz="2000" dirty="0">
                <a:latin typeface="Poppins"/>
                <a:cs typeface="Poppins"/>
              </a:rPr>
              <a:t>Projektägare från Redovisningsenheten</a:t>
            </a:r>
          </a:p>
          <a:p>
            <a:pPr>
              <a:spcBef>
                <a:spcPts val="1600"/>
              </a:spcBef>
            </a:pPr>
            <a:r>
              <a:rPr lang="sv-SE" sz="2000" dirty="0">
                <a:latin typeface="Poppins"/>
                <a:cs typeface="Poppins"/>
              </a:rPr>
              <a:t>Projektledare från Digitaliseringsenheten</a:t>
            </a:r>
          </a:p>
          <a:p>
            <a:pPr>
              <a:spcBef>
                <a:spcPts val="1600"/>
              </a:spcBef>
            </a:pPr>
            <a:r>
              <a:rPr lang="sv-SE" sz="2000" dirty="0">
                <a:latin typeface="Poppins"/>
                <a:cs typeface="Poppins"/>
              </a:rPr>
              <a:t>Sakkunnig från Redovisningsenheten</a:t>
            </a:r>
          </a:p>
          <a:p>
            <a:pPr>
              <a:spcBef>
                <a:spcPts val="1600"/>
              </a:spcBef>
            </a:pPr>
            <a:r>
              <a:rPr lang="sv-SE" sz="2000" dirty="0">
                <a:latin typeface="Poppins"/>
                <a:cs typeface="Poppins"/>
              </a:rPr>
              <a:t>Systemförvaltare från Redovisningsenheten</a:t>
            </a:r>
          </a:p>
          <a:p>
            <a:pPr>
              <a:spcBef>
                <a:spcPts val="1600"/>
              </a:spcBef>
            </a:pPr>
            <a:r>
              <a:rPr lang="sv-SE" sz="2000" dirty="0">
                <a:latin typeface="Poppins"/>
                <a:cs typeface="Poppins"/>
              </a:rPr>
              <a:t>Teknisk projektledare och integration från Tieto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3034AE3-4A87-82FB-7529-D2B760C8FE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Projektorganisation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43151A88-2B04-2D61-AFDD-CFA738DB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32AB8A6-6630-6C51-A0F0-DF371400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3034AE3-4A87-82FB-7529-D2B760C8FE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Kostnader och tidsåtgång</a:t>
            </a:r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3E2F9C-F488-2F29-18D9-A6D960565016}"/>
              </a:ext>
            </a:extLst>
          </p:cNvPr>
          <p:cNvSpPr txBox="1"/>
          <p:nvPr/>
        </p:nvSpPr>
        <p:spPr>
          <a:xfrm>
            <a:off x="728133" y="1540933"/>
            <a:ext cx="9922933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latin typeface="Poppins"/>
                <a:cs typeface="Poppins"/>
              </a:rPr>
              <a:t>Utveckling av specifikation och integration med TEIS täcktes inom NSÖD-projektet.</a:t>
            </a:r>
            <a:endParaRPr lang="sv-SE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latin typeface="Poppins"/>
                <a:cs typeface="Poppins"/>
              </a:rPr>
              <a:t>Kommuner som väljer att använda den automatiserade processen betalar en prenumerationsavgift som täcker förvaltningskostnader av lösningen.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D0D53C0-A251-7232-F252-0EF4AF249EC7}"/>
              </a:ext>
            </a:extLst>
          </p:cNvPr>
          <p:cNvSpPr txBox="1"/>
          <p:nvPr/>
        </p:nvSpPr>
        <p:spPr>
          <a:xfrm>
            <a:off x="1169043" y="6204030"/>
            <a:ext cx="473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>
                <a:latin typeface="Poppins"/>
                <a:cs typeface="Poppins"/>
              </a:rPr>
              <a:t>NSÖD = Nationell Skalning Öppna Data</a:t>
            </a:r>
            <a:endParaRPr lang="sv-SE" dirty="0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EC2D1DB-EBCE-8819-009D-86134ACB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268A73B-BB9D-6AC9-CF9F-85CDEC43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4523AD4C-4752-112A-26C8-59F048566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47936"/>
              </p:ext>
            </p:extLst>
          </p:nvPr>
        </p:nvGraphicFramePr>
        <p:xfrm>
          <a:off x="818075" y="2765242"/>
          <a:ext cx="9015474" cy="5320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15474">
                  <a:extLst>
                    <a:ext uri="{9D8B030D-6E8A-4147-A177-3AD203B41FA5}">
                      <a16:colId xmlns:a16="http://schemas.microsoft.com/office/drawing/2014/main" val="2844527873"/>
                    </a:ext>
                  </a:extLst>
                </a:gridCol>
              </a:tblGrid>
              <a:tr h="255416">
                <a:tc>
                  <a:txBody>
                    <a:bodyPr/>
                    <a:lstStyle/>
                    <a:p>
                      <a:r>
                        <a:rPr lang="sv-SE" sz="1200" b="1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Prenumeration</a:t>
                      </a:r>
                      <a:endParaRPr lang="sv-SE" sz="1200" b="1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080107"/>
                  </a:ext>
                </a:extLst>
              </a:tr>
              <a:tr h="276616"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225 SEK/månad</a:t>
                      </a:r>
                      <a:endParaRPr lang="sv-SE" sz="1200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928171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0A24A168-6223-56FD-37E3-9BE80E9EB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81347"/>
              </p:ext>
            </p:extLst>
          </p:nvPr>
        </p:nvGraphicFramePr>
        <p:xfrm>
          <a:off x="818075" y="3560727"/>
          <a:ext cx="9015474" cy="5270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67891">
                  <a:extLst>
                    <a:ext uri="{9D8B030D-6E8A-4147-A177-3AD203B41FA5}">
                      <a16:colId xmlns:a16="http://schemas.microsoft.com/office/drawing/2014/main" val="4016024881"/>
                    </a:ext>
                  </a:extLst>
                </a:gridCol>
                <a:gridCol w="2147583">
                  <a:extLst>
                    <a:ext uri="{9D8B030D-6E8A-4147-A177-3AD203B41FA5}">
                      <a16:colId xmlns:a16="http://schemas.microsoft.com/office/drawing/2014/main" val="2844527873"/>
                    </a:ext>
                  </a:extLst>
                </a:gridCol>
              </a:tblGrid>
              <a:tr h="188798">
                <a:tc>
                  <a:txBody>
                    <a:bodyPr/>
                    <a:lstStyle/>
                    <a:p>
                      <a:r>
                        <a:rPr lang="sv-SE" sz="1200" b="1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Tieto</a:t>
                      </a:r>
                      <a:endParaRPr lang="sv-SE" sz="1600" b="1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v-SE" sz="1200" b="1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Tid</a:t>
                      </a:r>
                      <a:endParaRPr lang="sv-SE" sz="1600" b="1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080107"/>
                  </a:ext>
                </a:extLst>
              </a:tr>
              <a:tr h="338248"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Teknisk projektledning och integrationer</a:t>
                      </a:r>
                      <a:endParaRPr lang="sv-SE" sz="1200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  <a:latin typeface="Poppins" pitchFamily="2" charset="77"/>
                          <a:cs typeface="Poppins" pitchFamily="2" charset="77"/>
                        </a:rPr>
                        <a:t>62 000 SEK</a:t>
                      </a:r>
                      <a:endParaRPr lang="sv-SE" sz="1200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928171"/>
                  </a:ext>
                </a:extLst>
              </a:tr>
            </a:tbl>
          </a:graphicData>
        </a:graphic>
      </p:graphicFrame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DC5C5573-AF5F-2C16-DBBC-DFC2B2DB0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595993"/>
              </p:ext>
            </p:extLst>
          </p:nvPr>
        </p:nvGraphicFramePr>
        <p:xfrm>
          <a:off x="818075" y="4354131"/>
          <a:ext cx="9015474" cy="98958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67891">
                  <a:extLst>
                    <a:ext uri="{9D8B030D-6E8A-4147-A177-3AD203B41FA5}">
                      <a16:colId xmlns:a16="http://schemas.microsoft.com/office/drawing/2014/main" val="3407661954"/>
                    </a:ext>
                  </a:extLst>
                </a:gridCol>
                <a:gridCol w="2147583">
                  <a:extLst>
                    <a:ext uri="{9D8B030D-6E8A-4147-A177-3AD203B41FA5}">
                      <a16:colId xmlns:a16="http://schemas.microsoft.com/office/drawing/2014/main" val="532892684"/>
                    </a:ext>
                  </a:extLst>
                </a:gridCol>
              </a:tblGrid>
              <a:tr h="217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Interna timmar Södertälje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v-SE" sz="1200" b="1" dirty="0">
                          <a:effectLst/>
                          <a:latin typeface="Poppins" pitchFamily="2" charset="77"/>
                          <a:ea typeface="Calibri" panose="020F0502020204030204" pitchFamily="34" charset="0"/>
                          <a:cs typeface="Poppins" pitchFamily="2" charset="77"/>
                        </a:rPr>
                        <a:t>Tid</a:t>
                      </a:r>
                      <a:endParaRPr lang="sv-SE" sz="1600" b="1" dirty="0">
                        <a:effectLst/>
                        <a:latin typeface="Poppins" pitchFamily="2" charset="77"/>
                        <a:ea typeface="Calibri" panose="020F0502020204030204" pitchFamily="34" charset="0"/>
                        <a:cs typeface="Poppins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448909"/>
                  </a:ext>
                </a:extLst>
              </a:tr>
              <a:tr h="434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u="none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Redovisningsenheten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: Uttag av data, säkerställande av beslut, juridiska bedömningar, förvaltningsfrågor, granskning mm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  <a:latin typeface="Poppins" pitchFamily="2" charset="77"/>
                          <a:ea typeface="Calibri" panose="020F0502020204030204" pitchFamily="34" charset="0"/>
                          <a:cs typeface="Poppins" pitchFamily="2" charset="77"/>
                        </a:rPr>
                        <a:t>Ca 40 timmar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9248730"/>
                  </a:ext>
                </a:extLst>
              </a:tr>
              <a:tr h="338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Digitaliseringsenheten</a:t>
                      </a:r>
                      <a:r>
                        <a:rPr lang="sv-SE" sz="120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: Projektledning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  <a:latin typeface="Poppins" pitchFamily="2" charset="77"/>
                          <a:ea typeface="Calibri" panose="020F0502020204030204" pitchFamily="34" charset="0"/>
                          <a:cs typeface="Poppins" pitchFamily="2" charset="77"/>
                        </a:rPr>
                        <a:t>Ca 80 timmar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14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7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3034AE3-4A87-82FB-7529-D2B760C8FE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Exempel från Göteborg</a:t>
            </a:r>
            <a:endParaRPr lang="sv-SE" dirty="0"/>
          </a:p>
        </p:txBody>
      </p:sp>
      <p:pic>
        <p:nvPicPr>
          <p:cNvPr id="6" name="Bildobjekt 6" descr="En bild som visar bord&#10;&#10;Automatiskt genererad beskrivning">
            <a:extLst>
              <a:ext uri="{FF2B5EF4-FFF2-40B4-BE49-F238E27FC236}">
                <a16:creationId xmlns:a16="http://schemas.microsoft.com/office/drawing/2014/main" id="{EEEDDEB8-72DB-EA9E-65C9-52680E56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948095"/>
            <a:ext cx="8873066" cy="3723810"/>
          </a:xfrm>
          <a:prstGeom prst="rect">
            <a:avLst/>
          </a:prstGeom>
        </p:spPr>
      </p:pic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D07A124F-2327-8420-94E7-8B460FBF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3BB8E8A-2CC6-9D92-A942-EA99FD1ED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3034AE3-4A87-82FB-7529-D2B760C8FE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Beräknade besparingar </a:t>
            </a:r>
          </a:p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inför projektet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702E2B7-3F7D-93B9-2117-80549F575DD1}"/>
              </a:ext>
            </a:extLst>
          </p:cNvPr>
          <p:cNvSpPr txBox="1"/>
          <p:nvPr/>
        </p:nvSpPr>
        <p:spPr>
          <a:xfrm>
            <a:off x="762000" y="2345267"/>
            <a:ext cx="10320866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Det kommer in ca 5-6 förfrågningar varje månad men det är mycket beroende av säsong eller om något särskilt hänt i samhället. </a:t>
            </a:r>
            <a:endParaRPr lang="sv-SE" dirty="0">
              <a:latin typeface="Poppins"/>
              <a:cs typeface="Calibri"/>
            </a:endParaRP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Till exempel många frågor under Corona-krisen om inköp av skyddsutrustning.</a:t>
            </a:r>
            <a:br>
              <a:rPr lang="sv-SE" dirty="0">
                <a:latin typeface="Poppins"/>
                <a:cs typeface="Poppins"/>
              </a:rPr>
            </a:br>
            <a:endParaRPr lang="sv-SE" dirty="0">
              <a:latin typeface="Poppins"/>
              <a:cs typeface="Calibri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Hur mycket tid som idag läggs på att lämna ut uppgifter om fakturor till media kan ekonomienheten inte svara på. </a:t>
            </a:r>
            <a:endParaRPr lang="sv-SE" dirty="0">
              <a:latin typeface="Calibri" panose="020F0502020204030204"/>
              <a:cs typeface="Calibri" panose="020F0502020204030204"/>
            </a:endParaRP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Det är helt beroende på hur många fakturor som begärts ut i en förfrågan.</a:t>
            </a:r>
            <a:br>
              <a:rPr lang="sv-SE" dirty="0">
                <a:latin typeface="Poppins"/>
                <a:cs typeface="Poppins"/>
              </a:rPr>
            </a:br>
            <a:endParaRPr lang="sv-SE" dirty="0">
              <a:latin typeface="Calibri" panose="020F0502020204030204"/>
              <a:cs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Den stora effekten bedöms vara tillgänglighet, transparens och andra sekundäreffekter</a:t>
            </a:r>
          </a:p>
          <a:p>
            <a:pPr lvl="1">
              <a:spcBef>
                <a:spcPts val="600"/>
              </a:spcBef>
            </a:pPr>
            <a:endParaRPr lang="sv-SE" sz="2000" dirty="0">
              <a:latin typeface="Poppins"/>
              <a:cs typeface="Poppins"/>
            </a:endParaRP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endParaRPr lang="sv-SE" sz="2000" dirty="0">
              <a:latin typeface="Poppins"/>
              <a:cs typeface="Poppins"/>
            </a:endParaRP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87CFCBDF-7089-661D-6813-B02C5D01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986E7E-48EB-8183-3A15-C9069CF1A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2058">
            <a:extLst>
              <a:ext uri="{FF2B5EF4-FFF2-40B4-BE49-F238E27FC236}">
                <a16:creationId xmlns:a16="http://schemas.microsoft.com/office/drawing/2014/main" id="{0E492DA1-21F4-F04B-BA1B-DA3761D19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92" y="2737879"/>
            <a:ext cx="1918155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Kommunen gör ett utdrag ur ekonomi-systemet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ktangel med rundade hörn 2056">
            <a:extLst>
              <a:ext uri="{FF2B5EF4-FFF2-40B4-BE49-F238E27FC236}">
                <a16:creationId xmlns:a16="http://schemas.microsoft.com/office/drawing/2014/main" id="{EC212919-2CC9-5649-ADEA-493BAA6F2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511" y="2737879"/>
            <a:ext cx="1921782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översätter ekonomi-systemets data till att överensstämma med beslutad specifikation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ktangel med rundade hörn 2055">
            <a:extLst>
              <a:ext uri="{FF2B5EF4-FFF2-40B4-BE49-F238E27FC236}">
                <a16:creationId xmlns:a16="http://schemas.microsoft.com/office/drawing/2014/main" id="{C70D94F9-1E2B-5647-81DA-736616D9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540" y="2737879"/>
            <a:ext cx="1919968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maskerar och anonymiserar personuppgifter och liknande</a:t>
            </a:r>
            <a:endParaRPr kumimoji="0" lang="sv-SE" altLang="sv-S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ektangel med rundade hörn 2059">
            <a:extLst>
              <a:ext uri="{FF2B5EF4-FFF2-40B4-BE49-F238E27FC236}">
                <a16:creationId xmlns:a16="http://schemas.microsoft.com/office/drawing/2014/main" id="{3CE16670-3485-A04A-A8E1-CB0C901C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6" y="2737879"/>
            <a:ext cx="1918155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Kommunen granskar och godkänner publicering</a:t>
            </a:r>
            <a:endParaRPr kumimoji="0" lang="sv-SE" altLang="sv-S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3CCF42F4-3390-4744-8F7F-BC4AB9EF4792}"/>
              </a:ext>
            </a:extLst>
          </p:cNvPr>
          <p:cNvSpPr/>
          <p:nvPr/>
        </p:nvSpPr>
        <p:spPr>
          <a:xfrm>
            <a:off x="236832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CBE01C68-54D8-9146-96C5-B415EF6820D4}"/>
              </a:ext>
            </a:extLst>
          </p:cNvPr>
          <p:cNvSpPr/>
          <p:nvPr/>
        </p:nvSpPr>
        <p:spPr>
          <a:xfrm>
            <a:off x="475000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0" name="Höger 9">
            <a:extLst>
              <a:ext uri="{FF2B5EF4-FFF2-40B4-BE49-F238E27FC236}">
                <a16:creationId xmlns:a16="http://schemas.microsoft.com/office/drawing/2014/main" id="{136423BD-0B92-3D45-B6FF-20367DA27C2B}"/>
              </a:ext>
            </a:extLst>
          </p:cNvPr>
          <p:cNvSpPr/>
          <p:nvPr/>
        </p:nvSpPr>
        <p:spPr>
          <a:xfrm>
            <a:off x="7134678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1" name="Rektangel med rundade hörn 2060">
            <a:extLst>
              <a:ext uri="{FF2B5EF4-FFF2-40B4-BE49-F238E27FC236}">
                <a16:creationId xmlns:a16="http://schemas.microsoft.com/office/drawing/2014/main" id="{51A7D196-7F08-C047-9721-902D495E9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038" y="2737880"/>
            <a:ext cx="1918155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levererar data enligt specifikation till öppna data-portalen där den publiceras</a:t>
            </a:r>
            <a:endParaRPr kumimoji="0" lang="sv-SE" altLang="sv-S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Höger 11">
            <a:extLst>
              <a:ext uri="{FF2B5EF4-FFF2-40B4-BE49-F238E27FC236}">
                <a16:creationId xmlns:a16="http://schemas.microsoft.com/office/drawing/2014/main" id="{DB642144-6E3E-B346-86DC-7A5F5F001344}"/>
              </a:ext>
            </a:extLst>
          </p:cNvPr>
          <p:cNvSpPr/>
          <p:nvPr/>
        </p:nvSpPr>
        <p:spPr>
          <a:xfrm>
            <a:off x="952182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ECD6F9D-4F45-2F4E-8932-1EA127E4FABC}"/>
              </a:ext>
            </a:extLst>
          </p:cNvPr>
          <p:cNvSpPr txBox="1"/>
          <p:nvPr/>
        </p:nvSpPr>
        <p:spPr>
          <a:xfrm>
            <a:off x="432915" y="629854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latin typeface="Poppins" pitchFamily="2" charset="77"/>
                <a:cs typeface="Poppins" pitchFamily="2" charset="77"/>
              </a:rPr>
              <a:t>TEIS = </a:t>
            </a:r>
            <a:r>
              <a:rPr lang="sv-SE" err="1">
                <a:latin typeface="Poppins" pitchFamily="2" charset="77"/>
                <a:cs typeface="Poppins" pitchFamily="2" charset="77"/>
              </a:rPr>
              <a:t>TietoEVRY</a:t>
            </a:r>
            <a:r>
              <a:rPr lang="sv-SE">
                <a:latin typeface="Poppins" pitchFamily="2" charset="77"/>
                <a:cs typeface="Poppins" pitchFamily="2" charset="77"/>
              </a:rPr>
              <a:t> Integration Server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CA99D8DA-40B6-2639-E36B-E98C1898EE8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Processflöde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EE60EA53-594E-8EC9-69FA-CD304EE2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9C4034E-01F0-A012-A563-57BDC123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2058">
            <a:extLst>
              <a:ext uri="{FF2B5EF4-FFF2-40B4-BE49-F238E27FC236}">
                <a16:creationId xmlns:a16="http://schemas.microsoft.com/office/drawing/2014/main" id="{0E492DA1-21F4-F04B-BA1B-DA3761D19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92" y="2737879"/>
            <a:ext cx="1918155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Kommunen gör ett utdrag ur ekonomi-systemet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ktangel med rundade hörn 2056">
            <a:extLst>
              <a:ext uri="{FF2B5EF4-FFF2-40B4-BE49-F238E27FC236}">
                <a16:creationId xmlns:a16="http://schemas.microsoft.com/office/drawing/2014/main" id="{EC212919-2CC9-5649-ADEA-493BAA6F2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511" y="2737879"/>
            <a:ext cx="1921782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översätter ekonomi-systemets data till att överensstämma med beslutad specifikation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ktangel med rundade hörn 2055">
            <a:extLst>
              <a:ext uri="{FF2B5EF4-FFF2-40B4-BE49-F238E27FC236}">
                <a16:creationId xmlns:a16="http://schemas.microsoft.com/office/drawing/2014/main" id="{C70D94F9-1E2B-5647-81DA-736616D9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540" y="2737879"/>
            <a:ext cx="1919968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maskerar och anonymiserar personuppgifter och liknande</a:t>
            </a:r>
            <a:endParaRPr kumimoji="0" lang="sv-SE" altLang="sv-S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ektangel med rundade hörn 2059">
            <a:extLst>
              <a:ext uri="{FF2B5EF4-FFF2-40B4-BE49-F238E27FC236}">
                <a16:creationId xmlns:a16="http://schemas.microsoft.com/office/drawing/2014/main" id="{3CE16670-3485-A04A-A8E1-CB0C901C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6" y="2737879"/>
            <a:ext cx="1918155" cy="1867128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Kommunen granskar och godkänner publicering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3CCF42F4-3390-4744-8F7F-BC4AB9EF4792}"/>
              </a:ext>
            </a:extLst>
          </p:cNvPr>
          <p:cNvSpPr/>
          <p:nvPr/>
        </p:nvSpPr>
        <p:spPr>
          <a:xfrm>
            <a:off x="236832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CBE01C68-54D8-9146-96C5-B415EF6820D4}"/>
              </a:ext>
            </a:extLst>
          </p:cNvPr>
          <p:cNvSpPr/>
          <p:nvPr/>
        </p:nvSpPr>
        <p:spPr>
          <a:xfrm>
            <a:off x="475000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0" name="Höger 9">
            <a:extLst>
              <a:ext uri="{FF2B5EF4-FFF2-40B4-BE49-F238E27FC236}">
                <a16:creationId xmlns:a16="http://schemas.microsoft.com/office/drawing/2014/main" id="{136423BD-0B92-3D45-B6FF-20367DA27C2B}"/>
              </a:ext>
            </a:extLst>
          </p:cNvPr>
          <p:cNvSpPr/>
          <p:nvPr/>
        </p:nvSpPr>
        <p:spPr>
          <a:xfrm>
            <a:off x="7134678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1" name="Rektangel med rundade hörn 2060">
            <a:extLst>
              <a:ext uri="{FF2B5EF4-FFF2-40B4-BE49-F238E27FC236}">
                <a16:creationId xmlns:a16="http://schemas.microsoft.com/office/drawing/2014/main" id="{51A7D196-7F08-C047-9721-902D495E9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038" y="2737880"/>
            <a:ext cx="1918155" cy="18671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TEIS levererar data enligt specifikation till öppna data-portalen där den publiceras</a:t>
            </a:r>
            <a:endParaRPr kumimoji="0" lang="sv-SE" altLang="sv-S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Höger 11">
            <a:extLst>
              <a:ext uri="{FF2B5EF4-FFF2-40B4-BE49-F238E27FC236}">
                <a16:creationId xmlns:a16="http://schemas.microsoft.com/office/drawing/2014/main" id="{DB642144-6E3E-B346-86DC-7A5F5F001344}"/>
              </a:ext>
            </a:extLst>
          </p:cNvPr>
          <p:cNvSpPr/>
          <p:nvPr/>
        </p:nvSpPr>
        <p:spPr>
          <a:xfrm>
            <a:off x="9521824" y="3568891"/>
            <a:ext cx="250825" cy="2051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sz="120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 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ECD6F9D-4F45-2F4E-8932-1EA127E4FABC}"/>
              </a:ext>
            </a:extLst>
          </p:cNvPr>
          <p:cNvSpPr txBox="1"/>
          <p:nvPr/>
        </p:nvSpPr>
        <p:spPr>
          <a:xfrm>
            <a:off x="432915" y="629854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latin typeface="Poppins" pitchFamily="2" charset="77"/>
                <a:cs typeface="Poppins" pitchFamily="2" charset="77"/>
              </a:rPr>
              <a:t>TEIS = </a:t>
            </a:r>
            <a:r>
              <a:rPr lang="sv-SE" err="1">
                <a:latin typeface="Poppins" pitchFamily="2" charset="77"/>
                <a:cs typeface="Poppins" pitchFamily="2" charset="77"/>
              </a:rPr>
              <a:t>TietoEVRY</a:t>
            </a:r>
            <a:r>
              <a:rPr lang="sv-SE">
                <a:latin typeface="Poppins" pitchFamily="2" charset="77"/>
                <a:cs typeface="Poppins" pitchFamily="2" charset="77"/>
              </a:rPr>
              <a:t> Integration Server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CA99D8DA-40B6-2639-E36B-E98C1898EE8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Processflöde</a:t>
            </a:r>
          </a:p>
        </p:txBody>
      </p:sp>
      <p:cxnSp>
        <p:nvCxnSpPr>
          <p:cNvPr id="18" name="Rak 17">
            <a:extLst>
              <a:ext uri="{FF2B5EF4-FFF2-40B4-BE49-F238E27FC236}">
                <a16:creationId xmlns:a16="http://schemas.microsoft.com/office/drawing/2014/main" id="{6507BD1E-A12C-BEAD-254A-F90D8E8BB659}"/>
              </a:ext>
            </a:extLst>
          </p:cNvPr>
          <p:cNvCxnSpPr>
            <a:cxnSpLocks/>
          </p:cNvCxnSpPr>
          <p:nvPr/>
        </p:nvCxnSpPr>
        <p:spPr>
          <a:xfrm flipH="1">
            <a:off x="7544709" y="2824223"/>
            <a:ext cx="1761337" cy="16899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19">
            <a:extLst>
              <a:ext uri="{FF2B5EF4-FFF2-40B4-BE49-F238E27FC236}">
                <a16:creationId xmlns:a16="http://schemas.microsoft.com/office/drawing/2014/main" id="{D8B7598A-A71E-7443-66AE-E2BBCBADBF37}"/>
              </a:ext>
            </a:extLst>
          </p:cNvPr>
          <p:cNvCxnSpPr>
            <a:cxnSpLocks/>
          </p:cNvCxnSpPr>
          <p:nvPr/>
        </p:nvCxnSpPr>
        <p:spPr>
          <a:xfrm>
            <a:off x="7553823" y="2824223"/>
            <a:ext cx="1802346" cy="16899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objekt 25" descr="En bild som visar text&#10;&#10;Automatiskt genererad beskrivning">
            <a:extLst>
              <a:ext uri="{FF2B5EF4-FFF2-40B4-BE49-F238E27FC236}">
                <a16:creationId xmlns:a16="http://schemas.microsoft.com/office/drawing/2014/main" id="{6C63717F-7C01-AED5-998C-7377F5D5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769FD8CD-3D91-D396-2170-8F01C6B59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06EE7021-83F7-1C4C-99C3-1A0236F6A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80" y="1621135"/>
            <a:ext cx="5039523" cy="3987796"/>
          </a:xfrm>
          <a:prstGeom prst="rect">
            <a:avLst/>
          </a:prstGeom>
        </p:spPr>
      </p:pic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5A5CA0A0-8B7C-729C-7044-1B09786E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67CEDD0-1E54-7468-15C7-8547A3371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AD48A978-727A-FF02-7040-64DA224FD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514" y="1409774"/>
            <a:ext cx="4388879" cy="46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081A9E56-69F2-67B1-B16B-025D4EFA9A4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En liten titt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385EFCE-7EA5-65C1-E092-ABE7270EA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8"/>
          <a:stretch/>
        </p:blipFill>
        <p:spPr>
          <a:xfrm>
            <a:off x="901112" y="1645774"/>
            <a:ext cx="9637784" cy="4635105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6DB36457-0D5A-D079-E610-13A7202D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448CFCA-FCC6-E0A8-ED2C-47B2C5FA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E40E5D-5CEA-74CA-5434-1D534F7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1668455"/>
            <a:ext cx="5257800" cy="47216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1800" dirty="0">
                <a:latin typeface="Poppins"/>
                <a:cs typeface="Poppins SemiBold"/>
              </a:rPr>
              <a:t>Andreas Sundberg</a:t>
            </a:r>
          </a:p>
          <a:p>
            <a:pPr marL="0" indent="0">
              <a:buNone/>
            </a:pPr>
            <a:r>
              <a:rPr lang="sv-SE" sz="1800" dirty="0">
                <a:latin typeface="Poppins"/>
                <a:cs typeface="Poppins SemiBold"/>
              </a:rPr>
              <a:t>Strategisk verksamhetsutvecklare</a:t>
            </a:r>
          </a:p>
          <a:p>
            <a:pPr marL="0" indent="0">
              <a:buNone/>
            </a:pPr>
            <a:r>
              <a:rPr lang="sv-SE" sz="1800" dirty="0">
                <a:latin typeface="Poppins"/>
                <a:cs typeface="Poppins SemiBold"/>
              </a:rPr>
              <a:t>Södertälje stad</a:t>
            </a:r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17E10851-9F01-E4F8-5E32-2225C8743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B0940464-D325-EFF2-6725-F0208CF4BA41}"/>
              </a:ext>
            </a:extLst>
          </p:cNvPr>
          <p:cNvSpPr txBox="1">
            <a:spLocks/>
          </p:cNvSpPr>
          <p:nvPr/>
        </p:nvSpPr>
        <p:spPr>
          <a:xfrm>
            <a:off x="834651" y="341180"/>
            <a:ext cx="37808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Presentation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DA8D51B-A050-AC35-71C1-2E75F7934C6F}"/>
              </a:ext>
            </a:extLst>
          </p:cNvPr>
          <p:cNvSpPr txBox="1">
            <a:spLocks/>
          </p:cNvSpPr>
          <p:nvPr/>
        </p:nvSpPr>
        <p:spPr>
          <a:xfrm>
            <a:off x="1065212" y="1668455"/>
            <a:ext cx="5257800" cy="472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dirty="0">
                <a:latin typeface="Poppins"/>
                <a:cs typeface="Poppins SemiBold"/>
              </a:rPr>
              <a:t>Göran Hellström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800" dirty="0">
                <a:latin typeface="Poppins"/>
                <a:cs typeface="Poppins SemiBold"/>
              </a:rPr>
              <a:t>Digitaliseringsstrateg</a:t>
            </a:r>
          </a:p>
          <a:p>
            <a:pPr marL="0" indent="0">
              <a:buNone/>
            </a:pPr>
            <a:r>
              <a:rPr lang="sv-SE" sz="1800" dirty="0">
                <a:latin typeface="Poppins"/>
                <a:cs typeface="Poppins SemiBold"/>
              </a:rPr>
              <a:t>Södertälje stad &amp; </a:t>
            </a:r>
            <a:r>
              <a:rPr lang="sv-SE" sz="1800" dirty="0" err="1">
                <a:latin typeface="Poppins"/>
                <a:cs typeface="Poppins SemiBold"/>
              </a:rPr>
              <a:t>Telgekoncernen</a:t>
            </a:r>
            <a:endParaRPr lang="sv-SE" sz="1800" dirty="0">
              <a:latin typeface="Poppins"/>
              <a:cs typeface="Poppins SemiBold"/>
            </a:endParaRPr>
          </a:p>
        </p:txBody>
      </p:sp>
      <p:pic>
        <p:nvPicPr>
          <p:cNvPr id="11" name="Bildobjekt 10" descr="En bild som visar person, person, har på sig, kostym&#10;&#10;Automatiskt genererad beskrivning">
            <a:extLst>
              <a:ext uri="{FF2B5EF4-FFF2-40B4-BE49-F238E27FC236}">
                <a16:creationId xmlns:a16="http://schemas.microsoft.com/office/drawing/2014/main" id="{9FFF1BE2-0633-40D2-9A04-1FC9F2C41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015" y="2946071"/>
            <a:ext cx="2527859" cy="344235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69A8E93-D6D2-718F-4AEF-22138F79A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  <p:pic>
        <p:nvPicPr>
          <p:cNvPr id="15" name="Bildobjekt 14" descr="En bild som visar person, person, stående, skjorta&#10;&#10;Automatiskt genererad beskrivning">
            <a:extLst>
              <a:ext uri="{FF2B5EF4-FFF2-40B4-BE49-F238E27FC236}">
                <a16:creationId xmlns:a16="http://schemas.microsoft.com/office/drawing/2014/main" id="{F2799F52-C876-E0EA-23D3-25DEBA13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110" y="2808586"/>
            <a:ext cx="2385974" cy="35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71CAE72-0E3F-6044-B91F-F11057C7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5" r="11429" b="11781"/>
          <a:stretch/>
        </p:blipFill>
        <p:spPr>
          <a:xfrm>
            <a:off x="990600" y="1883549"/>
            <a:ext cx="5254460" cy="373265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90134661-C1EF-027A-07B9-0BF25FCA17B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E-tjänst</a:t>
            </a:r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F4C14330-8076-51CD-F979-242C4A80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77" y="1883549"/>
            <a:ext cx="5173702" cy="3732650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1CF42663-57B4-DF60-F98F-F8207CD14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1ACFA4-5070-F742-6182-EF3C01A04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99A0E067-987A-F631-7FBD-EF291326B30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Användning</a:t>
            </a:r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32619886-FB7B-2C3C-1432-C2A55D0E2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C6F6647-E94C-11EA-4B94-5773B1D60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D349CE5-07E2-E2B1-4F71-AC196DB64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485" y="2031191"/>
            <a:ext cx="6521616" cy="39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316E19-A6AA-580D-AFE7-E88014D0B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0131"/>
            <a:ext cx="8974667" cy="36768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1600"/>
              </a:spcBef>
            </a:pPr>
            <a:r>
              <a:rPr lang="sv-SE" sz="2000" b="0" i="0" u="none" strike="noStrike" dirty="0">
                <a:solidFill>
                  <a:srgbClr val="000000"/>
                </a:solidFill>
                <a:effectLst/>
                <a:latin typeface="Poppins"/>
                <a:cs typeface="Poppins"/>
              </a:rPr>
              <a:t>Ett minskat antal förfrågningar</a:t>
            </a:r>
          </a:p>
          <a:p>
            <a:pPr algn="l">
              <a:spcBef>
                <a:spcPts val="1600"/>
              </a:spcBef>
            </a:pPr>
            <a:r>
              <a:rPr lang="sv-SE" sz="2000" b="0" i="0" u="none" strike="noStrike" dirty="0">
                <a:solidFill>
                  <a:srgbClr val="000000"/>
                </a:solidFill>
                <a:effectLst/>
                <a:latin typeface="Poppins"/>
                <a:cs typeface="Poppins"/>
              </a:rPr>
              <a:t>Tidigare efterfrågades oftast listor d.v.s. metadata som nu finns tillgänglig för alla</a:t>
            </a:r>
          </a:p>
          <a:p>
            <a:pPr lvl="1">
              <a:spcBef>
                <a:spcPts val="1600"/>
              </a:spcBef>
            </a:pPr>
            <a:r>
              <a:rPr lang="sv-SE" sz="1600" dirty="0">
                <a:solidFill>
                  <a:srgbClr val="000000"/>
                </a:solidFill>
                <a:latin typeface="Poppins"/>
                <a:cs typeface="Poppins"/>
              </a:rPr>
              <a:t>Frigjord tid för mer kvalificerade arbetsuppgifter</a:t>
            </a:r>
            <a:endParaRPr lang="sv-SE" sz="1600" b="0" i="0" u="none" strike="noStrike" dirty="0">
              <a:solidFill>
                <a:srgbClr val="000000"/>
              </a:solidFill>
              <a:effectLst/>
              <a:latin typeface="Poppins"/>
              <a:cs typeface="Poppins"/>
            </a:endParaRPr>
          </a:p>
          <a:p>
            <a:pPr algn="l">
              <a:spcBef>
                <a:spcPts val="1600"/>
              </a:spcBef>
            </a:pPr>
            <a:r>
              <a:rPr lang="sv-SE" sz="2000" dirty="0">
                <a:solidFill>
                  <a:srgbClr val="000000"/>
                </a:solidFill>
                <a:latin typeface="Poppins"/>
                <a:cs typeface="Poppins"/>
              </a:rPr>
              <a:t>Få begäran om fakturabilder, både nu och tidigare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1882B316-BDD3-EAEE-0B49-C754E9B284B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82980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Resultat enligt redovisningsenheten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B2C0E92F-897E-E090-FFF2-22491187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F970CB7-C307-6BD1-E0A0-DD991F57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316E19-A6AA-580D-AFE7-E88014D0B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403" y="2127898"/>
            <a:ext cx="5194092" cy="26370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l">
              <a:spcBef>
                <a:spcPts val="1600"/>
              </a:spcBef>
              <a:buNone/>
            </a:pPr>
            <a:r>
              <a:rPr lang="sv-SE" sz="1800" dirty="0">
                <a:solidFill>
                  <a:srgbClr val="000000"/>
                </a:solidFill>
                <a:latin typeface="Poppins"/>
                <a:cs typeface="Poppins"/>
              </a:rPr>
              <a:t>Studenter från Göteborgs universitet granskade Södertälje, Umeå, Varberg och Örebros öppna data på leverantörsreskontra och byggde dynamiska </a:t>
            </a:r>
            <a:r>
              <a:rPr lang="sv-SE" sz="1800" dirty="0" err="1">
                <a:solidFill>
                  <a:srgbClr val="000000"/>
                </a:solidFill>
                <a:latin typeface="Poppins"/>
                <a:cs typeface="Poppins"/>
              </a:rPr>
              <a:t>dashboards</a:t>
            </a:r>
            <a:r>
              <a:rPr lang="sv-SE" sz="1800" dirty="0">
                <a:solidFill>
                  <a:srgbClr val="000000"/>
                </a:solidFill>
                <a:latin typeface="Poppins"/>
                <a:cs typeface="Poppins"/>
              </a:rPr>
              <a:t> för analys.</a:t>
            </a:r>
          </a:p>
          <a:p>
            <a:pPr marL="0" indent="0" algn="l">
              <a:spcBef>
                <a:spcPts val="1600"/>
              </a:spcBef>
              <a:buNone/>
            </a:pPr>
            <a:endParaRPr lang="sv-SE" sz="2000" dirty="0">
              <a:solidFill>
                <a:srgbClr val="000000"/>
              </a:solidFill>
              <a:latin typeface="Poppins"/>
              <a:cs typeface="Poppins"/>
            </a:endParaRPr>
          </a:p>
          <a:p>
            <a:pPr marL="0" indent="0" algn="l">
              <a:spcBef>
                <a:spcPts val="1600"/>
              </a:spcBef>
              <a:buNone/>
            </a:pPr>
            <a:r>
              <a:rPr lang="sv-SE" sz="1800" dirty="0">
                <a:solidFill>
                  <a:srgbClr val="000000"/>
                </a:solidFill>
                <a:latin typeface="Poppins"/>
                <a:cs typeface="Poppins"/>
              </a:rPr>
              <a:t>Ett av förslagen till Södertälje var att även publicera data om avtal och upphandlingar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1882B316-BDD3-EAEE-0B49-C754E9B284B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82980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Möjliga nästa steg</a:t>
            </a:r>
          </a:p>
        </p:txBody>
      </p:sp>
      <p:pic>
        <p:nvPicPr>
          <p:cNvPr id="6" name="Bildobjekt 5" descr="En bild som visar text, tecken&#10;&#10;Automatiskt genererad beskrivning">
            <a:extLst>
              <a:ext uri="{FF2B5EF4-FFF2-40B4-BE49-F238E27FC236}">
                <a16:creationId xmlns:a16="http://schemas.microsoft.com/office/drawing/2014/main" id="{F83DE977-9380-C768-3BD3-E24181DE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27898"/>
            <a:ext cx="4729397" cy="263703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A964F96-AAC5-89AD-DC08-7A952E3F9E64}"/>
              </a:ext>
            </a:extLst>
          </p:cNvPr>
          <p:cNvSpPr txBox="1"/>
          <p:nvPr/>
        </p:nvSpPr>
        <p:spPr>
          <a:xfrm>
            <a:off x="530278" y="6340475"/>
            <a:ext cx="6097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/>
              <a:t>http://</a:t>
            </a:r>
            <a:r>
              <a:rPr lang="sv-SE" sz="1400" dirty="0" err="1"/>
              <a:t>www.scdi.se</a:t>
            </a:r>
            <a:r>
              <a:rPr lang="sv-SE" sz="1400" dirty="0"/>
              <a:t>/</a:t>
            </a:r>
            <a:r>
              <a:rPr lang="sv-SE" sz="1400" dirty="0" err="1"/>
              <a:t>analytics-lab</a:t>
            </a:r>
            <a:r>
              <a:rPr lang="sv-SE" sz="1400" dirty="0"/>
              <a:t>/</a:t>
            </a:r>
            <a:r>
              <a:rPr lang="sv-SE" sz="1400" dirty="0" err="1"/>
              <a:t>patterns</a:t>
            </a:r>
            <a:r>
              <a:rPr lang="sv-SE" sz="1400" dirty="0"/>
              <a:t>-in-public-</a:t>
            </a:r>
            <a:r>
              <a:rPr lang="sv-SE" sz="1400" dirty="0" err="1"/>
              <a:t>spending</a:t>
            </a:r>
            <a:r>
              <a:rPr lang="sv-SE" sz="1400" dirty="0"/>
              <a:t>-</a:t>
            </a:r>
            <a:r>
              <a:rPr lang="sv-SE" sz="1400" dirty="0" err="1"/>
              <a:t>project</a:t>
            </a:r>
            <a:r>
              <a:rPr lang="sv-SE" sz="1400" dirty="0"/>
              <a:t>/</a:t>
            </a:r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977A209A-99A6-42DD-22D0-3917502F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D06C5E7-E6D3-17C1-6EB7-FC33A5C00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E40E5D-5CEA-74CA-5434-1D534F7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3" y="1771197"/>
            <a:ext cx="5257800" cy="47216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000" dirty="0">
                <a:latin typeface="Poppins"/>
                <a:cs typeface="Poppins SemiBold"/>
              </a:rPr>
              <a:t>Göran Hellström</a:t>
            </a:r>
            <a:endParaRPr lang="sv-SE" dirty="0"/>
          </a:p>
          <a:p>
            <a:pPr marL="0" indent="0">
              <a:buNone/>
            </a:pPr>
            <a:endParaRPr lang="sv-SE" sz="1800">
              <a:latin typeface="Poppins"/>
              <a:cs typeface="Poppins SemiBold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89A0361-2295-6211-6069-B9D7FFA27455}"/>
              </a:ext>
            </a:extLst>
          </p:cNvPr>
          <p:cNvSpPr txBox="1"/>
          <p:nvPr/>
        </p:nvSpPr>
        <p:spPr>
          <a:xfrm>
            <a:off x="957943" y="2700874"/>
            <a:ext cx="5741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400"/>
              <a:t>@</a:t>
            </a:r>
          </a:p>
        </p:txBody>
      </p:sp>
      <p:pic>
        <p:nvPicPr>
          <p:cNvPr id="15" name="Bild 14" descr="Högtalartelefon med hel fyllning">
            <a:extLst>
              <a:ext uri="{FF2B5EF4-FFF2-40B4-BE49-F238E27FC236}">
                <a16:creationId xmlns:a16="http://schemas.microsoft.com/office/drawing/2014/main" id="{CB99B869-2F0D-8D27-51B8-A7E9FAF2D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395" y="2154159"/>
            <a:ext cx="590848" cy="590848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0623FAE3-58E4-7451-51A2-BBCA36191ADB}"/>
              </a:ext>
            </a:extLst>
          </p:cNvPr>
          <p:cNvSpPr txBox="1"/>
          <p:nvPr/>
        </p:nvSpPr>
        <p:spPr>
          <a:xfrm>
            <a:off x="1565991" y="2846847"/>
            <a:ext cx="251062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>
                <a:latin typeface="Poppins"/>
                <a:ea typeface="+mn-lt"/>
                <a:cs typeface="+mn-lt"/>
              </a:rPr>
              <a:t>Goran.Hellstrom@telge.se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DA93B2F-B30A-A071-691D-1FB1A7704E5E}"/>
              </a:ext>
            </a:extLst>
          </p:cNvPr>
          <p:cNvSpPr txBox="1"/>
          <p:nvPr/>
        </p:nvSpPr>
        <p:spPr>
          <a:xfrm>
            <a:off x="1575711" y="2294030"/>
            <a:ext cx="147348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>
                <a:latin typeface="Poppins"/>
                <a:cs typeface="Poppins"/>
              </a:rPr>
              <a:t>073-386 36 00</a:t>
            </a:r>
          </a:p>
        </p:txBody>
      </p:sp>
      <p:sp>
        <p:nvSpPr>
          <p:cNvPr id="28" name="Rubrik 1">
            <a:extLst>
              <a:ext uri="{FF2B5EF4-FFF2-40B4-BE49-F238E27FC236}">
                <a16:creationId xmlns:a16="http://schemas.microsoft.com/office/drawing/2014/main" id="{7468FB18-5416-2471-FCAF-634AAAB9AE2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4995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Kontakt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1C4F77A9-4443-640C-993C-E699F190DD34}"/>
              </a:ext>
            </a:extLst>
          </p:cNvPr>
          <p:cNvSpPr txBox="1">
            <a:spLocks/>
          </p:cNvSpPr>
          <p:nvPr/>
        </p:nvSpPr>
        <p:spPr>
          <a:xfrm>
            <a:off x="6607017" y="1769485"/>
            <a:ext cx="5257800" cy="472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000">
                <a:latin typeface="Poppins"/>
                <a:cs typeface="Poppins SemiBold"/>
              </a:rPr>
              <a:t>Andreas Sundberg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800">
              <a:latin typeface="Poppins"/>
              <a:cs typeface="Poppins SemiBold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389566F-85C4-7761-D4F2-B14BC6FED060}"/>
              </a:ext>
            </a:extLst>
          </p:cNvPr>
          <p:cNvSpPr txBox="1"/>
          <p:nvPr/>
        </p:nvSpPr>
        <p:spPr>
          <a:xfrm>
            <a:off x="6523111" y="2717997"/>
            <a:ext cx="5741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400"/>
              <a:t>@</a:t>
            </a:r>
          </a:p>
        </p:txBody>
      </p:sp>
      <p:pic>
        <p:nvPicPr>
          <p:cNvPr id="14" name="Bild 13" descr="Högtalartelefon med hel fyllning">
            <a:extLst>
              <a:ext uri="{FF2B5EF4-FFF2-40B4-BE49-F238E27FC236}">
                <a16:creationId xmlns:a16="http://schemas.microsoft.com/office/drawing/2014/main" id="{6EE6D70D-2159-CE94-65F1-CF0988390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3563" y="2171282"/>
            <a:ext cx="590848" cy="590848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E046DF5A-09E2-89A8-7709-120D39E6A924}"/>
              </a:ext>
            </a:extLst>
          </p:cNvPr>
          <p:cNvSpPr txBox="1"/>
          <p:nvPr/>
        </p:nvSpPr>
        <p:spPr>
          <a:xfrm>
            <a:off x="7131159" y="2863970"/>
            <a:ext cx="317266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>
                <a:latin typeface="Poppins"/>
                <a:cs typeface="Poppins"/>
              </a:rPr>
              <a:t>Andreas.Sundberg@sodertalje.se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1575E6C-1245-1E2F-190E-382D1F2EE4BA}"/>
              </a:ext>
            </a:extLst>
          </p:cNvPr>
          <p:cNvSpPr txBox="1"/>
          <p:nvPr/>
        </p:nvSpPr>
        <p:spPr>
          <a:xfrm>
            <a:off x="7140879" y="2311153"/>
            <a:ext cx="141577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>
                <a:latin typeface="Poppins"/>
                <a:cs typeface="Poppins"/>
              </a:rPr>
              <a:t>073-831 62 85</a:t>
            </a:r>
          </a:p>
        </p:txBody>
      </p:sp>
      <p:pic>
        <p:nvPicPr>
          <p:cNvPr id="4" name="Bildobjekt 3" descr="En bild som visar person, person, har på sig, kostym&#10;&#10;Automatiskt genererad beskrivning">
            <a:extLst>
              <a:ext uri="{FF2B5EF4-FFF2-40B4-BE49-F238E27FC236}">
                <a16:creationId xmlns:a16="http://schemas.microsoft.com/office/drawing/2014/main" id="{B66B005D-7485-4F9D-4F15-9C09FC2D1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79" y="3564869"/>
            <a:ext cx="2073450" cy="2823552"/>
          </a:xfrm>
          <a:prstGeom prst="rect">
            <a:avLst/>
          </a:prstGeom>
        </p:spPr>
      </p:pic>
      <p:pic>
        <p:nvPicPr>
          <p:cNvPr id="5" name="Bildobjekt 4" descr="En bild som visar person, person, stående, skjorta&#10;&#10;Automatiskt genererad beskrivning">
            <a:extLst>
              <a:ext uri="{FF2B5EF4-FFF2-40B4-BE49-F238E27FC236}">
                <a16:creationId xmlns:a16="http://schemas.microsoft.com/office/drawing/2014/main" id="{FDDDCA5F-3BC0-13B8-35AB-37C8AB59C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110" y="3364040"/>
            <a:ext cx="2015762" cy="3024381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48432EFC-DCF6-8055-E9E5-1BBAC4FD6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F218297-5AC9-D650-0442-1A4A0786D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>
            <a:extLst>
              <a:ext uri="{FF2B5EF4-FFF2-40B4-BE49-F238E27FC236}">
                <a16:creationId xmlns:a16="http://schemas.microsoft.com/office/drawing/2014/main" id="{43276EA6-4B9D-210F-8335-EE43AD86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07" y="1546892"/>
            <a:ext cx="8846140" cy="4473586"/>
          </a:xfrm>
          <a:prstGeom prst="rect">
            <a:avLst/>
          </a:prstGeom>
        </p:spPr>
      </p:pic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98B32486-2802-710A-B459-F88083564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C1F4C34-3708-0BC7-83CB-23053F885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34B57610-9324-38BE-2451-BC9443A65ABD}"/>
              </a:ext>
            </a:extLst>
          </p:cNvPr>
          <p:cNvSpPr txBox="1"/>
          <p:nvPr/>
        </p:nvSpPr>
        <p:spPr>
          <a:xfrm>
            <a:off x="592667" y="2184400"/>
            <a:ext cx="699346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Att arbeta med utveckling i en föränderlig värld är </a:t>
            </a:r>
            <a:br>
              <a:rPr lang="sv-SE" sz="2000" dirty="0">
                <a:latin typeface="Poppins"/>
                <a:cs typeface="Poppins"/>
              </a:rPr>
            </a:b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inte något nytt i Södertälje, men digitaliseringen </a:t>
            </a:r>
            <a:br>
              <a:rPr lang="sv-SE" sz="2000" dirty="0">
                <a:latin typeface="Poppins"/>
                <a:cs typeface="Poppins"/>
              </a:rPr>
            </a:b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ställer helt nya krav på oss. </a:t>
            </a:r>
            <a:b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</a:br>
            <a:endParaRPr lang="sv-SE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Digitalisering handlar i huvudsak om att utveckla </a:t>
            </a:r>
            <a:br>
              <a:rPr lang="sv-SE" sz="2000" dirty="0">
                <a:latin typeface="Poppins"/>
                <a:cs typeface="Poppins"/>
              </a:rPr>
            </a:b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verksamheten tvärorganisatoriskt med stöd av </a:t>
            </a:r>
            <a:br>
              <a:rPr lang="sv-SE" sz="2000" dirty="0">
                <a:latin typeface="Poppins"/>
                <a:cs typeface="Poppins"/>
              </a:rPr>
            </a:br>
            <a:r>
              <a:rPr lang="sv-SE" sz="2000" dirty="0">
                <a:solidFill>
                  <a:schemeClr val="dk1"/>
                </a:solidFill>
                <a:latin typeface="Poppins"/>
                <a:cs typeface="Poppins"/>
              </a:rPr>
              <a:t>teknikutveckling. </a:t>
            </a:r>
          </a:p>
        </p:txBody>
      </p:sp>
      <p:pic>
        <p:nvPicPr>
          <p:cNvPr id="6" name="Bildobjekt 6" descr="En bild som visar text, visitkort, skärmbild&#10;&#10;Automatiskt genererad beskrivning">
            <a:extLst>
              <a:ext uri="{FF2B5EF4-FFF2-40B4-BE49-F238E27FC236}">
                <a16:creationId xmlns:a16="http://schemas.microsoft.com/office/drawing/2014/main" id="{6360F068-8465-7803-B2AD-E91D9804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547595"/>
            <a:ext cx="3615266" cy="4651809"/>
          </a:xfrm>
          <a:prstGeom prst="rect">
            <a:avLst/>
          </a:prstGeom>
        </p:spPr>
      </p:pic>
      <p:pic>
        <p:nvPicPr>
          <p:cNvPr id="7" name="Bildobjekt 7">
            <a:extLst>
              <a:ext uri="{FF2B5EF4-FFF2-40B4-BE49-F238E27FC236}">
                <a16:creationId xmlns:a16="http://schemas.microsoft.com/office/drawing/2014/main" id="{BEA2EEE3-38C7-C67B-C253-2888A5D3C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" y="6220798"/>
            <a:ext cx="5621866" cy="385404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997B3EDA-DB89-87F3-AD8B-4FE9309C330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Digitaliseringsstrategi</a:t>
            </a:r>
            <a:endParaRPr lang="sv-SE" dirty="0"/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CB2B43BF-2A59-0B66-69A9-A9894D3FB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FFC138C-52B1-B8F8-70EC-CF5509BC4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4AB3757-712F-F176-89B4-1D7BA1449B0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Digitala Södertälje</a:t>
            </a:r>
            <a:endParaRPr lang="sv-SE" dirty="0"/>
          </a:p>
        </p:txBody>
      </p:sp>
      <p:pic>
        <p:nvPicPr>
          <p:cNvPr id="10" name="Bildobjekt 10">
            <a:extLst>
              <a:ext uri="{FF2B5EF4-FFF2-40B4-BE49-F238E27FC236}">
                <a16:creationId xmlns:a16="http://schemas.microsoft.com/office/drawing/2014/main" id="{61F160C6-81F8-B2C0-DD4B-447D872FA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977" y="1843088"/>
            <a:ext cx="6712124" cy="4264605"/>
          </a:xfrm>
          <a:prstGeom prst="rect">
            <a:avLst/>
          </a:prstGeom>
        </p:spPr>
      </p:pic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C4F75609-DC31-82D7-C23D-DC5F6B96A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4C308DA-6C52-9D36-2FB3-0312A366E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B0940464-D325-EFF2-6725-F0208CF4BA4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Öppen data i Södertälje</a:t>
            </a:r>
            <a:endParaRPr lang="sv-SE" sz="36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707037B-3FDA-E032-597E-C727A447D9B5}"/>
              </a:ext>
            </a:extLst>
          </p:cNvPr>
          <p:cNvSpPr txBox="1"/>
          <p:nvPr/>
        </p:nvSpPr>
        <p:spPr>
          <a:xfrm>
            <a:off x="477748" y="1890445"/>
            <a:ext cx="274320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1400" dirty="0">
                <a:latin typeface="Poppins"/>
                <a:cs typeface="Poppins"/>
              </a:rPr>
              <a:t>Enbart cirka 10 % av svenska myndigheter och kommuner publicerar öppna data över huvud taget</a:t>
            </a:r>
            <a:br>
              <a:rPr lang="sv-SE" sz="1400" dirty="0">
                <a:latin typeface="Poppins"/>
                <a:cs typeface="Poppins"/>
              </a:rPr>
            </a:br>
            <a:endParaRPr lang="sv-SE" sz="16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sv-SE" sz="1400" dirty="0">
                <a:latin typeface="Poppins"/>
                <a:cs typeface="Poppins"/>
              </a:rPr>
              <a:t>Av dessa är det få som arbetar aktivt med frågan</a:t>
            </a:r>
          </a:p>
          <a:p>
            <a:pPr marL="285750" indent="-285750">
              <a:buFont typeface="Arial"/>
              <a:buChar char="•"/>
            </a:pPr>
            <a:endParaRPr lang="sv-SE" sz="16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sv-SE" sz="1400" dirty="0">
                <a:latin typeface="Poppins"/>
                <a:cs typeface="Poppins"/>
              </a:rPr>
              <a:t>Södertälje är en av de kommuner som kommit lite längre. Både vad gäller kvantitet och kvalitet</a:t>
            </a:r>
          </a:p>
          <a:p>
            <a:pPr marL="285750" indent="-285750">
              <a:buFont typeface="Arial"/>
              <a:buChar char="•"/>
            </a:pPr>
            <a:endParaRPr lang="sv-SE" sz="16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sv-SE" sz="1400" dirty="0">
                <a:latin typeface="Poppins"/>
                <a:cs typeface="Poppins"/>
              </a:rPr>
              <a:t>Men det finns </a:t>
            </a:r>
            <a:r>
              <a:rPr lang="sv-SE" sz="1400" b="1" dirty="0">
                <a:latin typeface="Poppins"/>
                <a:cs typeface="Poppins"/>
              </a:rPr>
              <a:t>mycket</a:t>
            </a:r>
            <a:r>
              <a:rPr lang="sv-SE" sz="1400" dirty="0">
                <a:latin typeface="Poppins"/>
                <a:cs typeface="Poppins"/>
              </a:rPr>
              <a:t> kvar att göra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5D4CF1E5-DD73-7D9B-A978-0768730A4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A09A035-D4AE-8B79-BF1F-0DB0667D2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  <p:pic>
        <p:nvPicPr>
          <p:cNvPr id="5" name="Bildobjekt 4" descr="En bild som visar bord&#10;&#10;Automatiskt genererad beskrivning">
            <a:extLst>
              <a:ext uri="{FF2B5EF4-FFF2-40B4-BE49-F238E27FC236}">
                <a16:creationId xmlns:a16="http://schemas.microsoft.com/office/drawing/2014/main" id="{7A273276-3F77-10A4-1001-67E8DE67E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1878955"/>
            <a:ext cx="7772400" cy="41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F6B3685F-65A7-74E5-9317-5A7FF4D2A2C2}"/>
              </a:ext>
            </a:extLst>
          </p:cNvPr>
          <p:cNvSpPr txBox="1"/>
          <p:nvPr/>
        </p:nvSpPr>
        <p:spPr>
          <a:xfrm>
            <a:off x="846666" y="1896534"/>
            <a:ext cx="4631266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Data från smarta sensorer (IoT)</a:t>
            </a:r>
            <a:endParaRPr lang="sv-SE" dirty="0"/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Parkeringsplatser för rörelsehindrade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Laddplatser för elbilar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Vattentemperatur badplatser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Luftkvalitet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Cykelflöden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sv-SE" sz="1400" dirty="0">
                <a:solidFill>
                  <a:schemeClr val="dk1"/>
                </a:solidFill>
                <a:latin typeface="Poppins"/>
                <a:cs typeface="Poppins"/>
              </a:rPr>
              <a:t>Besökstryck på Återvinningscentraler</a:t>
            </a:r>
            <a:endParaRPr lang="sv-SE" dirty="0">
              <a:solidFill>
                <a:schemeClr val="dk1"/>
              </a:solidFill>
              <a:cs typeface="Calibri" panose="020F0502020204030204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Pågående strukturplaner och program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Pågående planarbeten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Gällande planer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Vandringsleder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Motionsspår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Parker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Leverantörsfakturor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sv-SE" sz="1600" dirty="0">
              <a:solidFill>
                <a:schemeClr val="dk1"/>
              </a:solidFill>
              <a:latin typeface="Poppins"/>
              <a:cs typeface="Poppin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59CEBDB-7724-3E5A-E887-B8476C86A710}"/>
              </a:ext>
            </a:extLst>
          </p:cNvPr>
          <p:cNvSpPr txBox="1"/>
          <p:nvPr/>
        </p:nvSpPr>
        <p:spPr>
          <a:xfrm>
            <a:off x="5952067" y="1896534"/>
            <a:ext cx="5841999" cy="45397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Cykelvägar</a:t>
            </a:r>
            <a:endParaRPr lang="sv-SE" dirty="0">
              <a:solidFill>
                <a:schemeClr val="dk1"/>
              </a:solidFill>
              <a:cs typeface="Calibri" panose="020F0502020204030204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Cykelparkeringar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Cykelpumpar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Matsvinn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Livsmedelsinköp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Transportdata för livsmedel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Gymnasieskolor, grundskolor, förskolor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Parkeringsplatser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Betalparkeringszoner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Offentliga toaletter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Laddstolpar för elbilar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 err="1">
                <a:solidFill>
                  <a:schemeClr val="dk1"/>
                </a:solidFill>
                <a:latin typeface="Poppins"/>
                <a:cs typeface="Poppins"/>
              </a:rPr>
              <a:t>Utegym</a:t>
            </a:r>
            <a:endParaRPr lang="sv-SE" sz="1600" dirty="0">
              <a:solidFill>
                <a:schemeClr val="dk1"/>
              </a:solidFill>
              <a:latin typeface="Poppins"/>
              <a:cs typeface="Poppins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Lekplatser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sv-SE" sz="1600" dirty="0">
                <a:solidFill>
                  <a:schemeClr val="dk1"/>
                </a:solidFill>
                <a:latin typeface="Poppins"/>
                <a:cs typeface="Poppins"/>
              </a:rPr>
              <a:t>Statistik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755955CC-286C-9308-1569-195EEDFCE75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Exempel</a:t>
            </a:r>
            <a:endParaRPr lang="sv-SE" sz="3600" dirty="0"/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9EB7EC1F-C21F-7C54-21BF-EA4AC70E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312DF43-2413-6E5F-C7DA-A7CF20C7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03AB8B7-00B9-A84E-92E6-CE196829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840" y="2201208"/>
            <a:ext cx="8295807" cy="3813395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800E0B0D-C430-2E1B-A9C0-0BDF7BBC17A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srgbClr val="C40079"/>
                </a:solidFill>
                <a:latin typeface="Poppins" pitchFamily="2" charset="77"/>
                <a:cs typeface="Poppins" pitchFamily="2" charset="77"/>
              </a:rPr>
              <a:t>Utgångsläge</a:t>
            </a:r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E9D79768-2B01-9E7F-C663-870D829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E736B88-338A-5FF0-7281-DCB7603F4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04ED9D1-E27D-1C83-E6C1-1301480DC6D4}"/>
              </a:ext>
            </a:extLst>
          </p:cNvPr>
          <p:cNvSpPr txBox="1"/>
          <p:nvPr/>
        </p:nvSpPr>
        <p:spPr>
          <a:xfrm>
            <a:off x="711200" y="1879600"/>
            <a:ext cx="10583333" cy="39241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endParaRPr lang="sv-SE" sz="2000" dirty="0">
              <a:latin typeface="Poppins"/>
              <a:cs typeface="Poppins"/>
            </a:endParaRP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sv-SE" sz="2000" dirty="0">
                <a:latin typeface="Poppins"/>
                <a:cs typeface="Poppins"/>
              </a:rPr>
              <a:t>Ökad transparens ger ett ökat förtroende hos medborgarna​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sv-SE" sz="2000" dirty="0">
                <a:latin typeface="Poppins"/>
                <a:cs typeface="Poppins"/>
              </a:rPr>
              <a:t>Enklare/billigare att lämna ut uppgifter till media eller medborgare</a:t>
            </a:r>
          </a:p>
          <a:p>
            <a:pPr marL="800100" lvl="1" indent="-342900">
              <a:spcBef>
                <a:spcPts val="1200"/>
              </a:spcBef>
              <a:buFont typeface="Arial"/>
              <a:buChar char="•"/>
            </a:pPr>
            <a:r>
              <a:rPr lang="sv-SE" dirty="0">
                <a:latin typeface="Poppins"/>
                <a:cs typeface="Poppins"/>
              </a:rPr>
              <a:t>Bättre frågor såsom:</a:t>
            </a:r>
            <a:br>
              <a:rPr lang="sv-SE" dirty="0">
                <a:latin typeface="Poppins"/>
                <a:cs typeface="Poppins"/>
              </a:rPr>
            </a:br>
            <a:r>
              <a:rPr lang="sv-SE" sz="1600" i="1" dirty="0">
                <a:latin typeface="Poppins"/>
                <a:cs typeface="Poppins"/>
              </a:rPr>
              <a:t>”Jag vill begära ut fakturorna X, Y och Z”</a:t>
            </a:r>
            <a:r>
              <a:rPr lang="sv-SE" sz="1600" dirty="0">
                <a:latin typeface="Poppins"/>
                <a:cs typeface="Poppins"/>
              </a:rPr>
              <a:t> istället för </a:t>
            </a:r>
            <a:r>
              <a:rPr lang="sv-SE" sz="1600" i="1" dirty="0">
                <a:latin typeface="Poppins"/>
                <a:cs typeface="Poppins"/>
              </a:rPr>
              <a:t>”Jag vill begära ut alla fakturor från kontor X under period Y.</a:t>
            </a:r>
            <a:endParaRPr lang="sv-SE" sz="2000" dirty="0">
              <a:latin typeface="Poppins"/>
              <a:cs typeface="Poppins"/>
            </a:endParaRP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sv-SE" sz="2000" dirty="0">
                <a:latin typeface="Poppins"/>
                <a:cs typeface="Poppins"/>
              </a:rPr>
              <a:t>Felaktigt utnyttjade skattemedel kan minskas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sv-SE" sz="2000" dirty="0">
                <a:latin typeface="Poppins"/>
                <a:cs typeface="Poppins"/>
              </a:rPr>
              <a:t>Anbud kan planeras mer exakt och därmed inneha en högre kvalitet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sv-SE" sz="2000" dirty="0">
                <a:latin typeface="Poppins"/>
                <a:cs typeface="Poppins"/>
              </a:rPr>
              <a:t>Potential till lägre inköpspriser </a:t>
            </a:r>
            <a:r>
              <a:rPr lang="sv-SE" sz="2000" dirty="0" err="1">
                <a:latin typeface="Poppins"/>
                <a:cs typeface="Poppins"/>
              </a:rPr>
              <a:t>pga</a:t>
            </a:r>
            <a:r>
              <a:rPr lang="sv-SE" sz="2000" dirty="0">
                <a:latin typeface="Poppins"/>
                <a:cs typeface="Poppins"/>
              </a:rPr>
              <a:t> högre konkurrens​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sv-SE" sz="1400" dirty="0">
              <a:latin typeface="Poppins"/>
              <a:cs typeface="Poppin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A49EB7FE-100F-14D7-57BD-9C18FCD35CA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C40079"/>
                </a:solidFill>
                <a:latin typeface="Poppins"/>
                <a:cs typeface="Poppins"/>
              </a:rPr>
              <a:t>Varför publicera?</a:t>
            </a:r>
            <a:endParaRPr lang="sv-SE" dirty="0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B67DD27-0AF3-B5B7-6A8E-5C9D32348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01" y="149179"/>
            <a:ext cx="1399145" cy="6964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813592A-0C0B-D320-F45F-9FE1D960C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24" y="329422"/>
            <a:ext cx="1062636" cy="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9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d8474a-92bb-4f2c-8f98-be8713d3993b" xsi:nil="true"/>
    <lcf76f155ced4ddcb4097134ff3c332f xmlns="275ff553-932a-4515-bfab-386a442913a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1C156ADE02E24C978770F34FBD1C9D" ma:contentTypeVersion="16" ma:contentTypeDescription="Skapa ett nytt dokument." ma:contentTypeScope="" ma:versionID="9e2815d846c6ce28f7d568718fef949f">
  <xsd:schema xmlns:xsd="http://www.w3.org/2001/XMLSchema" xmlns:xs="http://www.w3.org/2001/XMLSchema" xmlns:p="http://schemas.microsoft.com/office/2006/metadata/properties" xmlns:ns2="275ff553-932a-4515-bfab-386a442913ad" xmlns:ns3="9cd8474a-92bb-4f2c-8f98-be8713d3993b" targetNamespace="http://schemas.microsoft.com/office/2006/metadata/properties" ma:root="true" ma:fieldsID="0918b5ab85edcf9b0fb4e418413e4658" ns2:_="" ns3:_="">
    <xsd:import namespace="275ff553-932a-4515-bfab-386a442913ad"/>
    <xsd:import namespace="9cd8474a-92bb-4f2c-8f98-be8713d399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ff553-932a-4515-bfab-386a44291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a22ee5a4-16d8-4683-aeec-90b1e6a990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474a-92bb-4f2c-8f98-be8713d39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bd0d764-88b2-48d0-9a48-7473cf152603}" ma:internalName="TaxCatchAll" ma:showField="CatchAllData" ma:web="9cd8474a-92bb-4f2c-8f98-be8713d39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1786E1-9CBF-4AAE-A2F1-90512E78E0A0}">
  <ds:schemaRefs>
    <ds:schemaRef ds:uri="275ff553-932a-4515-bfab-386a442913ad"/>
    <ds:schemaRef ds:uri="9cd8474a-92bb-4f2c-8f98-be8713d3993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C34D5E6-D654-4DC4-9ED8-3CF6655B66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89D43B-80D2-4249-B437-497DC77AB769}">
  <ds:schemaRefs>
    <ds:schemaRef ds:uri="275ff553-932a-4515-bfab-386a442913ad"/>
    <ds:schemaRef ds:uri="9cd8474a-92bb-4f2c-8f98-be8713d399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868</Words>
  <Application>Microsoft Office PowerPoint</Application>
  <PresentationFormat>Bredbild</PresentationFormat>
  <Paragraphs>152</Paragraphs>
  <Slides>24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Poppins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Leverantörsreskontra Öppen data</dc:title>
  <dc:creator>Andreas Sundberg</dc:creator>
  <cp:lastModifiedBy>Eva Häggmark</cp:lastModifiedBy>
  <cp:revision>263</cp:revision>
  <dcterms:created xsi:type="dcterms:W3CDTF">2022-10-18T10:05:59Z</dcterms:created>
  <dcterms:modified xsi:type="dcterms:W3CDTF">2024-03-05T16:16:32Z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0x010100D11C156ADE02E24C978770F34FBD1C9D</vt:lpwstr>
  </property>
  <property fmtid="{D5CDD505-2E9C-101B-9397-08002B2CF9AE}" pid="3" name="MediaServiceImageTags">
    <vt:lpwstr/>
  </property>
</Properties>
</file>